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3" r:id="rId3"/>
    <p:sldId id="260" r:id="rId4"/>
    <p:sldId id="264" r:id="rId5"/>
    <p:sldId id="257" r:id="rId6"/>
    <p:sldId id="258" r:id="rId7"/>
    <p:sldId id="265" r:id="rId8"/>
    <p:sldId id="261" r:id="rId9"/>
    <p:sldId id="262" r:id="rId10"/>
    <p:sldId id="259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-13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82670E1B-354F-8243-B5CD-353911C6B921}" type="datetimeFigureOut">
              <a:rPr lang="en-US" smtClean="0"/>
              <a:t>2/16/16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905ABF9-698E-E246-953D-EB21F17916C1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E1B-354F-8243-B5CD-353911C6B921}" type="datetimeFigureOut">
              <a:rPr lang="en-US" smtClean="0"/>
              <a:t>2/16/16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ABF9-698E-E246-953D-EB21F1791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E1B-354F-8243-B5CD-353911C6B921}" type="datetimeFigureOut">
              <a:rPr lang="en-US" smtClean="0"/>
              <a:t>2/16/16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ABF9-698E-E246-953D-EB21F1791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E1B-354F-8243-B5CD-353911C6B921}" type="datetimeFigureOut">
              <a:rPr lang="en-US" smtClean="0"/>
              <a:t>2/16/16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ABF9-698E-E246-953D-EB21F17916C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E1B-354F-8243-B5CD-353911C6B921}" type="datetimeFigureOut">
              <a:rPr lang="en-US" smtClean="0"/>
              <a:t>2/16/16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ABF9-698E-E246-953D-EB21F1791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E1B-354F-8243-B5CD-353911C6B921}" type="datetimeFigureOut">
              <a:rPr lang="en-US" smtClean="0"/>
              <a:t>2/16/16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ABF9-698E-E246-953D-EB21F1791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E1B-354F-8243-B5CD-353911C6B921}" type="datetimeFigureOut">
              <a:rPr lang="en-US" smtClean="0"/>
              <a:t>2/16/16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ABF9-698E-E246-953D-EB21F1791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E1B-354F-8243-B5CD-353911C6B921}" type="datetimeFigureOut">
              <a:rPr lang="en-US" smtClean="0"/>
              <a:t>2/16/16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ABF9-698E-E246-953D-EB21F17916C1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E1B-354F-8243-B5CD-353911C6B921}" type="datetimeFigureOut">
              <a:rPr lang="en-US" smtClean="0"/>
              <a:t>2/16/16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ABF9-698E-E246-953D-EB21F1791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E1B-354F-8243-B5CD-353911C6B921}" type="datetimeFigureOut">
              <a:rPr lang="en-US" smtClean="0"/>
              <a:t>2/16/16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ABF9-698E-E246-953D-EB21F1791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E1B-354F-8243-B5CD-353911C6B921}" type="datetimeFigureOut">
              <a:rPr lang="en-US" smtClean="0"/>
              <a:t>2/16/16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ABF9-698E-E246-953D-EB21F1791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82670E1B-354F-8243-B5CD-353911C6B921}" type="datetimeFigureOut">
              <a:rPr lang="en-US" smtClean="0"/>
              <a:t>2/16/16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905ABF9-698E-E246-953D-EB21F17916C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jrafter@mdcoastalbay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3100" b="1" dirty="0"/>
              <a:t>Comprehensive Conservation &amp;</a:t>
            </a:r>
            <a:br>
              <a:rPr lang="en-US" sz="3100" b="1" dirty="0"/>
            </a:br>
            <a:r>
              <a:rPr lang="en-US" sz="3100" b="1" dirty="0"/>
              <a:t>Management Plan (</a:t>
            </a:r>
            <a:r>
              <a:rPr lang="en-US" sz="3100" b="1" dirty="0" smtClean="0"/>
              <a:t>CCMP)</a:t>
            </a:r>
            <a:endParaRPr lang="en-US" sz="31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Jen Rafter, Technical Coordinator, Maryland Coastal Bays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725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Maryland Coastal Bays Program is a National Estuary Program (NEP)</a:t>
            </a:r>
            <a:endParaRPr lang="en-US" sz="3200" dirty="0"/>
          </a:p>
        </p:txBody>
      </p:sp>
      <p:pic>
        <p:nvPicPr>
          <p:cNvPr id="4" name="Content Placeholder 3" descr="C:\Documents and Settings\Anita Ferguson Todd\Desktop\NEP ma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" b="3563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051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Screen Shot 2016-02-16 at 12.57.5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5500"/>
            <a:ext cx="9144000" cy="264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646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 descr="DSCF03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609600" y="381000"/>
            <a:ext cx="746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charset="0"/>
              <a:defRPr sz="20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charset="0"/>
              <a:defRPr sz="20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charset="0"/>
              <a:buChar char=""/>
              <a:defRPr sz="20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charset="0"/>
              <a:buChar char=""/>
              <a:defRPr sz="20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Arial" charset="0"/>
              </a:rPr>
              <a:t>Who are our partners?</a:t>
            </a: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272665" y="1125538"/>
            <a:ext cx="8077200" cy="410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charset="0"/>
              <a:defRPr sz="20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charset="0"/>
              <a:defRPr sz="20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charset="0"/>
              <a:buChar char=""/>
              <a:defRPr sz="20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charset="0"/>
              <a:buChar char=""/>
              <a:defRPr sz="20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Arial" charset="0"/>
              </a:rPr>
              <a:t>Worcester </a:t>
            </a:r>
            <a:r>
              <a:rPr lang="en-US" sz="1800" b="1" dirty="0" smtClean="0">
                <a:solidFill>
                  <a:schemeClr val="bg1"/>
                </a:solidFill>
                <a:latin typeface="Arial" charset="0"/>
              </a:rPr>
              <a:t>County</a:t>
            </a:r>
          </a:p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chemeClr val="bg1"/>
                </a:solidFill>
                <a:latin typeface="Arial" charset="0"/>
              </a:rPr>
              <a:t>US </a:t>
            </a:r>
            <a:r>
              <a:rPr lang="en-US" sz="1800" b="1" dirty="0">
                <a:solidFill>
                  <a:schemeClr val="bg1"/>
                </a:solidFill>
                <a:latin typeface="Arial" charset="0"/>
              </a:rPr>
              <a:t>Environmental Protection Agency</a:t>
            </a:r>
          </a:p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Arial" charset="0"/>
              </a:rPr>
              <a:t>MD Department of Natural Resources</a:t>
            </a:r>
          </a:p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Arial" charset="0"/>
              </a:rPr>
              <a:t>MD Department of the Environment</a:t>
            </a:r>
          </a:p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Arial" charset="0"/>
              </a:rPr>
              <a:t>MD Department of Planning</a:t>
            </a:r>
          </a:p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Arial" charset="0"/>
              </a:rPr>
              <a:t>MD Department of Agriculture</a:t>
            </a:r>
          </a:p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Arial" charset="0"/>
              </a:rPr>
              <a:t>National Park </a:t>
            </a:r>
            <a:r>
              <a:rPr lang="en-US" sz="1800" b="1" dirty="0" smtClean="0">
                <a:solidFill>
                  <a:schemeClr val="bg1"/>
                </a:solidFill>
                <a:latin typeface="Arial" charset="0"/>
              </a:rPr>
              <a:t>Service</a:t>
            </a:r>
            <a:endParaRPr lang="en-US" sz="1800" b="1" dirty="0">
              <a:solidFill>
                <a:schemeClr val="bg1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chemeClr val="bg1"/>
                </a:solidFill>
                <a:latin typeface="Arial" charset="0"/>
              </a:rPr>
              <a:t>Town </a:t>
            </a:r>
            <a:r>
              <a:rPr lang="en-US" sz="1800" b="1" dirty="0">
                <a:solidFill>
                  <a:schemeClr val="bg1"/>
                </a:solidFill>
                <a:latin typeface="Arial" charset="0"/>
              </a:rPr>
              <a:t>of Ocean City</a:t>
            </a:r>
          </a:p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Arial" charset="0"/>
              </a:rPr>
              <a:t>Town of Berlin</a:t>
            </a:r>
          </a:p>
          <a:p>
            <a:pPr>
              <a:spcBef>
                <a:spcPct val="50000"/>
              </a:spcBef>
            </a:pPr>
            <a:endParaRPr lang="en-US" sz="1800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413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Screen shot 2016-02-15 at 9.38.1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39700"/>
            <a:ext cx="5016500" cy="6578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40000" y="4189968"/>
            <a:ext cx="42545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At </a:t>
            </a:r>
            <a:r>
              <a:rPr lang="en-US" sz="2800" dirty="0" err="1" smtClean="0"/>
              <a:t>mdcoastalbays.org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20796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shot 2016-02-15 at 9.35.4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99" y="62971"/>
            <a:ext cx="731843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73084" y="427499"/>
            <a:ext cx="2920726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To search inside a browser, use Control F</a:t>
            </a:r>
          </a:p>
          <a:p>
            <a:r>
              <a:rPr lang="en-US" dirty="0" smtClean="0"/>
              <a:t>(or in Mac, use Command F)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089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226 Actions</a:t>
            </a:r>
            <a:endParaRPr lang="en-US" dirty="0"/>
          </a:p>
        </p:txBody>
      </p:sp>
      <p:pic>
        <p:nvPicPr>
          <p:cNvPr id="5" name="Picture 4" descr="Screen Shot 2016-02-16 at 1.48.5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2755900"/>
            <a:ext cx="8255000" cy="20066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788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6527"/>
            <a:ext cx="7924800" cy="30744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CCMP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3553"/>
            <a:ext cx="8229599" cy="53959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 smtClean="0"/>
              <a:t>Water Quality (WQ)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WQ </a:t>
            </a:r>
            <a:r>
              <a:rPr lang="en-US" sz="1600" dirty="0"/>
              <a:t>1. Decrease nutrient loading throughout the watershed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WQ 2. Decrease inputs of toxic contaminants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WQ 3. Implement a strategy to meet TMDL </a:t>
            </a:r>
            <a:r>
              <a:rPr lang="en-US" sz="1600" dirty="0" smtClean="0"/>
              <a:t>reductions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dirty="0" smtClean="0"/>
              <a:t>Fish and Wildlife (FW)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FW 1. Characterize, monitor and manage fishery resources and habitats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FW 2. Characterize, monitor and manage estuarine resources and habitats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FW 3. Characterize monitor and manage terrestrial resources and habitats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FW 4. Expand upon the coordinated effort to collect and report on Coastal Bays geomorphic and biometric information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55534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53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CCMP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183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sz="3500" dirty="0"/>
          </a:p>
          <a:p>
            <a:pPr marL="0" indent="0">
              <a:buNone/>
            </a:pPr>
            <a:r>
              <a:rPr lang="en-US" sz="6400" b="1" dirty="0" smtClean="0"/>
              <a:t>Recreation and Navigation (RE)</a:t>
            </a:r>
          </a:p>
          <a:p>
            <a:pPr marL="0" indent="0">
              <a:buNone/>
            </a:pPr>
            <a:endParaRPr lang="en-US" sz="6400" dirty="0" smtClean="0"/>
          </a:p>
          <a:p>
            <a:pPr marL="0" indent="0">
              <a:buNone/>
            </a:pPr>
            <a:r>
              <a:rPr lang="en-US" sz="6400" dirty="0" smtClean="0"/>
              <a:t>RN </a:t>
            </a:r>
            <a:r>
              <a:rPr lang="en-US" sz="6400" dirty="0"/>
              <a:t>1. Improve recreational opportunities and access to the Coastal Bays and tributaries.</a:t>
            </a:r>
          </a:p>
          <a:p>
            <a:pPr marL="0" indent="0">
              <a:buNone/>
            </a:pPr>
            <a:endParaRPr lang="en-US" sz="6400" dirty="0"/>
          </a:p>
          <a:p>
            <a:pPr marL="0" indent="0">
              <a:buNone/>
            </a:pPr>
            <a:r>
              <a:rPr lang="en-US" sz="6400" dirty="0"/>
              <a:t>RN 2. Balance resource protection with recreational use.</a:t>
            </a:r>
          </a:p>
          <a:p>
            <a:pPr marL="0" indent="0">
              <a:buNone/>
            </a:pPr>
            <a:endParaRPr lang="en-US" sz="6400" dirty="0"/>
          </a:p>
          <a:p>
            <a:pPr marL="0" indent="0">
              <a:buNone/>
            </a:pPr>
            <a:r>
              <a:rPr lang="en-US" sz="6400" dirty="0"/>
              <a:t>RN 3. Continue to implement the Ocean City Water Resources Study recommendations.</a:t>
            </a:r>
          </a:p>
          <a:p>
            <a:pPr marL="0" indent="0">
              <a:buNone/>
            </a:pPr>
            <a:endParaRPr lang="en-US" sz="6400" dirty="0"/>
          </a:p>
          <a:p>
            <a:pPr marL="0" indent="0">
              <a:buNone/>
            </a:pPr>
            <a:r>
              <a:rPr lang="en-US" sz="6400" dirty="0"/>
              <a:t>RN 4. Manage sediment alterations in a manner beneficial to the local economy and natural resources.</a:t>
            </a:r>
          </a:p>
          <a:p>
            <a:pPr marL="0" indent="0">
              <a:buNone/>
            </a:pPr>
            <a:endParaRPr lang="en-US" sz="6400" dirty="0"/>
          </a:p>
          <a:p>
            <a:pPr marL="0" indent="0">
              <a:buNone/>
            </a:pPr>
            <a:r>
              <a:rPr lang="en-US" sz="6400" b="1" dirty="0" smtClean="0"/>
              <a:t>Community and Economic Development (CE)</a:t>
            </a:r>
          </a:p>
          <a:p>
            <a:pPr marL="0" indent="0">
              <a:buNone/>
            </a:pPr>
            <a:endParaRPr lang="en-US" sz="6400" dirty="0"/>
          </a:p>
          <a:p>
            <a:pPr marL="0" indent="0">
              <a:buNone/>
            </a:pPr>
            <a:r>
              <a:rPr lang="en-US" sz="6400" dirty="0" smtClean="0"/>
              <a:t>CE </a:t>
            </a:r>
            <a:r>
              <a:rPr lang="en-US" sz="6400" dirty="0"/>
              <a:t>1. Manage the watershed to maximize economic benefits while minimizing negative resource impacts.</a:t>
            </a:r>
          </a:p>
          <a:p>
            <a:pPr marL="0" indent="0">
              <a:buNone/>
            </a:pPr>
            <a:endParaRPr lang="en-US" sz="6400" dirty="0"/>
          </a:p>
          <a:p>
            <a:pPr marL="0" indent="0">
              <a:buNone/>
            </a:pPr>
            <a:r>
              <a:rPr lang="en-US" sz="6400" dirty="0"/>
              <a:t>CE 2. Enhance the level of sustainability in land use decision making.</a:t>
            </a:r>
          </a:p>
          <a:p>
            <a:pPr marL="0" indent="0">
              <a:buNone/>
            </a:pPr>
            <a:endParaRPr lang="en-US" sz="6400" dirty="0"/>
          </a:p>
          <a:p>
            <a:pPr marL="0" indent="0">
              <a:buNone/>
            </a:pPr>
            <a:r>
              <a:rPr lang="en-US" sz="6400" dirty="0"/>
              <a:t>CE 3. Educate and inform the population so it can make knowledgeable decisions for the community and its future</a:t>
            </a:r>
            <a:r>
              <a:rPr lang="en-US" sz="3500" dirty="0"/>
              <a:t>.</a:t>
            </a:r>
          </a:p>
          <a:p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073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836083" y="677333"/>
            <a:ext cx="7376583" cy="535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Tonight's presentation relates to the Maryland Coastal Bay Program's 10 year Comprehensive Conservation and Management Plan as follows: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Work </a:t>
            </a:r>
            <a:r>
              <a:rPr lang="en-US" dirty="0"/>
              <a:t>with the Dept. of Natural resources to educate anglers about fishery regulations and explain responsible fishing practices </a:t>
            </a:r>
            <a:r>
              <a:rPr lang="en-US" dirty="0" smtClean="0"/>
              <a:t>(</a:t>
            </a:r>
            <a:r>
              <a:rPr lang="en-US" dirty="0"/>
              <a:t>A</a:t>
            </a:r>
            <a:r>
              <a:rPr lang="en-US" dirty="0" smtClean="0"/>
              <a:t>ction </a:t>
            </a:r>
            <a:r>
              <a:rPr lang="en-US" dirty="0"/>
              <a:t>FW1.3.4</a:t>
            </a:r>
            <a:r>
              <a:rPr lang="en-US" dirty="0" smtClean="0"/>
              <a:t>)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Enhance </a:t>
            </a:r>
            <a:r>
              <a:rPr lang="en-US" dirty="0"/>
              <a:t>public awareness of resource protection issues and needs, targeting sensitive areas and species </a:t>
            </a:r>
            <a:r>
              <a:rPr lang="en-US" dirty="0" smtClean="0"/>
              <a:t>(</a:t>
            </a:r>
            <a:r>
              <a:rPr lang="en-US" dirty="0"/>
              <a:t>A</a:t>
            </a:r>
            <a:r>
              <a:rPr lang="en-US" dirty="0" smtClean="0"/>
              <a:t>ction </a:t>
            </a:r>
            <a:r>
              <a:rPr lang="en-US" dirty="0"/>
              <a:t>RN 2.1.3</a:t>
            </a:r>
            <a:r>
              <a:rPr lang="en-US" dirty="0" smtClean="0"/>
              <a:t>)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Working </a:t>
            </a:r>
            <a:r>
              <a:rPr lang="en-US" dirty="0"/>
              <a:t>with academic, local government and other partners, analyze and promote the economic values of commercial and recreational fishing and other natural resource dependent sectors. </a:t>
            </a:r>
            <a:r>
              <a:rPr lang="en-US" dirty="0" smtClean="0"/>
              <a:t>(</a:t>
            </a:r>
            <a:r>
              <a:rPr lang="en-US" dirty="0"/>
              <a:t>A</a:t>
            </a:r>
            <a:r>
              <a:rPr lang="en-US" dirty="0" smtClean="0"/>
              <a:t>ction </a:t>
            </a:r>
            <a:r>
              <a:rPr lang="en-US" dirty="0"/>
              <a:t>CD 1.1.1) 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- Support Ocean City's sponsorship of permits for the Ocean City Reef Foundation and sustained improvements in reef enhancements. </a:t>
            </a:r>
            <a:r>
              <a:rPr lang="en-US" dirty="0" smtClean="0"/>
              <a:t>(</a:t>
            </a:r>
            <a:r>
              <a:rPr lang="en-US" dirty="0"/>
              <a:t>A</a:t>
            </a:r>
            <a:r>
              <a:rPr lang="en-US" dirty="0" smtClean="0"/>
              <a:t>ction </a:t>
            </a:r>
            <a:r>
              <a:rPr lang="en-US" dirty="0"/>
              <a:t>FW 4.1.7)</a:t>
            </a:r>
          </a:p>
        </p:txBody>
      </p:sp>
    </p:spTree>
    <p:extLst>
      <p:ext uri="{BB962C8B-B14F-4D97-AF65-F5344CB8AC3E}">
        <p14:creationId xmlns:p14="http://schemas.microsoft.com/office/powerpoint/2010/main" val="3823246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or comments?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Maryland Coastal Bays Program CAC contact Jen Rafter</a:t>
            </a:r>
          </a:p>
          <a:p>
            <a:pPr lvl="1"/>
            <a:r>
              <a:rPr lang="en-US" dirty="0" smtClean="0">
                <a:hlinkClick r:id="rId2"/>
              </a:rPr>
              <a:t>jrafter@mdcoastalbays.org</a:t>
            </a:r>
            <a:endParaRPr lang="en-US" dirty="0" smtClean="0"/>
          </a:p>
          <a:p>
            <a:pPr lvl="1"/>
            <a:r>
              <a:rPr lang="en-US" dirty="0" smtClean="0"/>
              <a:t>410-213-2297 x 109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1665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244</TotalTime>
  <Words>348</Words>
  <Application>Microsoft Macintosh PowerPoint</Application>
  <PresentationFormat>On-screen Show (4:3)</PresentationFormat>
  <Paragraphs>69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Austin</vt:lpstr>
      <vt:lpstr>  Comprehensive Conservation &amp; Management Plan (CCMP)</vt:lpstr>
      <vt:lpstr>Maryland Coastal Bays Program is a National Estuary Program (NEP)</vt:lpstr>
      <vt:lpstr>PowerPoint Presentation</vt:lpstr>
      <vt:lpstr>PowerPoint Presentation</vt:lpstr>
      <vt:lpstr>PowerPoint Presentation</vt:lpstr>
      <vt:lpstr>PowerPoint Presentation</vt:lpstr>
      <vt:lpstr>226 Actions</vt:lpstr>
      <vt:lpstr>CCMP Goals</vt:lpstr>
      <vt:lpstr>CCMP Goals</vt:lpstr>
      <vt:lpstr>PowerPoint Presentation</vt:lpstr>
      <vt:lpstr>Questions or comments? </vt:lpstr>
    </vt:vector>
  </TitlesOfParts>
  <Company>ABLE Vacation Property Maintenance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 Rafter</dc:creator>
  <cp:lastModifiedBy>Jennifer</cp:lastModifiedBy>
  <cp:revision>25</cp:revision>
  <dcterms:created xsi:type="dcterms:W3CDTF">2016-02-16T02:32:54Z</dcterms:created>
  <dcterms:modified xsi:type="dcterms:W3CDTF">2016-02-16T21:29:22Z</dcterms:modified>
</cp:coreProperties>
</file>